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</p:sldMasterIdLst>
  <p:notesMasterIdLst>
    <p:notesMasterId r:id="rId53"/>
  </p:notesMasterIdLst>
  <p:sldIdLst>
    <p:sldId id="298" r:id="rId11"/>
    <p:sldId id="354" r:id="rId12"/>
    <p:sldId id="355" r:id="rId13"/>
    <p:sldId id="330" r:id="rId14"/>
    <p:sldId id="356" r:id="rId15"/>
    <p:sldId id="348" r:id="rId16"/>
    <p:sldId id="357" r:id="rId17"/>
    <p:sldId id="349" r:id="rId18"/>
    <p:sldId id="351" r:id="rId19"/>
    <p:sldId id="375" r:id="rId20"/>
    <p:sldId id="376" r:id="rId21"/>
    <p:sldId id="377" r:id="rId22"/>
    <p:sldId id="378" r:id="rId23"/>
    <p:sldId id="382" r:id="rId24"/>
    <p:sldId id="362" r:id="rId25"/>
    <p:sldId id="363" r:id="rId26"/>
    <p:sldId id="364" r:id="rId27"/>
    <p:sldId id="366" r:id="rId28"/>
    <p:sldId id="379" r:id="rId29"/>
    <p:sldId id="383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81" r:id="rId39"/>
    <p:sldId id="385" r:id="rId40"/>
    <p:sldId id="386" r:id="rId41"/>
    <p:sldId id="387" r:id="rId42"/>
    <p:sldId id="388" r:id="rId43"/>
    <p:sldId id="389" r:id="rId44"/>
    <p:sldId id="390" r:id="rId45"/>
    <p:sldId id="346" r:id="rId46"/>
    <p:sldId id="344" r:id="rId47"/>
    <p:sldId id="310" r:id="rId48"/>
    <p:sldId id="284" r:id="rId49"/>
    <p:sldId id="281" r:id="rId50"/>
    <p:sldId id="350" r:id="rId51"/>
    <p:sldId id="35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873C96"/>
    <a:srgbClr val="005EA4"/>
    <a:srgbClr val="000000"/>
    <a:srgbClr val="F18B83"/>
    <a:srgbClr val="CC66FF"/>
    <a:srgbClr val="E329C0"/>
    <a:srgbClr val="9116B2"/>
    <a:srgbClr val="FF33CC"/>
    <a:srgbClr val="E63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9640" autoAdjust="0"/>
  </p:normalViewPr>
  <p:slideViewPr>
    <p:cSldViewPr>
      <p:cViewPr>
        <p:scale>
          <a:sx n="111" d="100"/>
          <a:sy n="111" d="100"/>
        </p:scale>
        <p:origin x="-15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437E-04CD-4326-A953-1B669786E361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41319-214D-4C78-9DB0-E25E559E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9480"/>
      </p:ext>
    </p:extLst>
  </p:cSld>
  <p:clrMapOvr>
    <a:masterClrMapping/>
  </p:clrMapOvr>
  <p:transition spd="med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17578"/>
      </p:ext>
    </p:extLst>
  </p:cSld>
  <p:clrMapOvr>
    <a:masterClrMapping/>
  </p:clrMapOvr>
  <p:transition spd="med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9679"/>
      </p:ext>
    </p:extLst>
  </p:cSld>
  <p:clrMapOvr>
    <a:masterClrMapping/>
  </p:clrMapOvr>
  <p:transition spd="med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5365"/>
      </p:ext>
    </p:extLst>
  </p:cSld>
  <p:clrMapOvr>
    <a:masterClrMapping/>
  </p:clrMapOvr>
  <p:transition spd="med"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01826"/>
      </p:ext>
    </p:extLst>
  </p:cSld>
  <p:clrMapOvr>
    <a:masterClrMapping/>
  </p:clrMapOvr>
  <p:transition spd="med">
    <p:wipe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4880"/>
      </p:ext>
    </p:extLst>
  </p:cSld>
  <p:clrMapOvr>
    <a:masterClrMapping/>
  </p:clrMapOvr>
  <p:transition spd="med">
    <p:wipe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64864"/>
      </p:ext>
    </p:extLst>
  </p:cSld>
  <p:clrMapOvr>
    <a:masterClrMapping/>
  </p:clrMapOvr>
  <p:transition spd="med"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21676"/>
      </p:ext>
    </p:extLst>
  </p:cSld>
  <p:clrMapOvr>
    <a:masterClrMapping/>
  </p:clrMapOvr>
  <p:transition spd="med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01475"/>
      </p:ext>
    </p:extLst>
  </p:cSld>
  <p:clrMapOvr>
    <a:masterClrMapping/>
  </p:clrMapOvr>
  <p:transition spd="med"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42742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37390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4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7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3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01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4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07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9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2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10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31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0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4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38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35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4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84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92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8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43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3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1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66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75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95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46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90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6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91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1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17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28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70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02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33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24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08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7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05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6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01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38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63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5940"/>
      </p:ext>
    </p:extLst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9683"/>
      </p:ext>
    </p:extLst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94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8268"/>
      </p:ext>
    </p:extLst>
  </p:cSld>
  <p:clrMapOvr>
    <a:masterClrMapping/>
  </p:clrMapOvr>
  <p:transition spd="med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85513"/>
      </p:ext>
    </p:extLst>
  </p:cSld>
  <p:clrMapOvr>
    <a:masterClrMapping/>
  </p:clrMapOvr>
  <p:transition spd="med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30743"/>
      </p:ext>
    </p:extLst>
  </p:cSld>
  <p:clrMapOvr>
    <a:masterClrMapping/>
  </p:clrMapOvr>
  <p:transition spd="med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3627"/>
      </p:ext>
    </p:extLst>
  </p:cSld>
  <p:clrMapOvr>
    <a:masterClrMapping/>
  </p:clrMapOvr>
  <p:transition spd="med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28796"/>
      </p:ext>
    </p:extLst>
  </p:cSld>
  <p:clrMapOvr>
    <a:masterClrMapping/>
  </p:clrMapOvr>
  <p:transition spd="med"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7668"/>
      </p:ext>
    </p:extLst>
  </p:cSld>
  <p:clrMapOvr>
    <a:masterClrMapping/>
  </p:clrMapOvr>
  <p:transition spd="med"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29196"/>
      </p:ext>
    </p:extLst>
  </p:cSld>
  <p:clrMapOvr>
    <a:masterClrMapping/>
  </p:clrMapOvr>
  <p:transition spd="med"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04202"/>
      </p:ext>
    </p:extLst>
  </p:cSld>
  <p:clrMapOvr>
    <a:masterClrMapping/>
  </p:clrMapOvr>
  <p:transition spd="med"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5260"/>
      </p:ext>
    </p:extLst>
  </p:cSld>
  <p:clrMapOvr>
    <a:masterClrMapping/>
  </p:clrMapOvr>
  <p:transition spd="med"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858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49286"/>
      </p:ext>
    </p:extLst>
  </p:cSld>
  <p:clrMapOvr>
    <a:masterClrMapping/>
  </p:clrMapOvr>
  <p:transition spd="med"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37142"/>
      </p:ext>
    </p:extLst>
  </p:cSld>
  <p:clrMapOvr>
    <a:masterClrMapping/>
  </p:clrMapOvr>
  <p:transition spd="med"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54320"/>
      </p:ext>
    </p:extLst>
  </p:cSld>
  <p:clrMapOvr>
    <a:masterClrMapping/>
  </p:clrMapOvr>
  <p:transition spd="med"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11868"/>
      </p:ext>
    </p:extLst>
  </p:cSld>
  <p:clrMapOvr>
    <a:masterClrMapping/>
  </p:clrMapOvr>
  <p:transition spd="med"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02460"/>
      </p:ext>
    </p:extLst>
  </p:cSld>
  <p:clrMapOvr>
    <a:masterClrMapping/>
  </p:clrMapOvr>
  <p:transition spd="med"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65729"/>
      </p:ext>
    </p:extLst>
  </p:cSld>
  <p:clrMapOvr>
    <a:masterClrMapping/>
  </p:clrMapOvr>
  <p:transition spd="med"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35602"/>
      </p:ext>
    </p:extLst>
  </p:cSld>
  <p:clrMapOvr>
    <a:masterClrMapping/>
  </p:clrMapOvr>
  <p:transition spd="med"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5846"/>
      </p:ext>
    </p:extLst>
  </p:cSld>
  <p:clrMapOvr>
    <a:masterClrMapping/>
  </p:clrMapOvr>
  <p:transition spd="med"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67724"/>
      </p:ext>
    </p:extLst>
  </p:cSld>
  <p:clrMapOvr>
    <a:masterClrMapping/>
  </p:clrMapOvr>
  <p:transition spd="med"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2131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51958"/>
      </p:ext>
    </p:extLst>
  </p:cSld>
  <p:clrMapOvr>
    <a:masterClrMapping/>
  </p:clrMapOvr>
  <p:transition spd="med"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54631"/>
      </p:ext>
    </p:extLst>
  </p:cSld>
  <p:clrMapOvr>
    <a:masterClrMapping/>
  </p:clrMapOvr>
  <p:transition spd="med"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17867"/>
      </p:ext>
    </p:extLst>
  </p:cSld>
  <p:clrMapOvr>
    <a:masterClrMapping/>
  </p:clrMapOvr>
  <p:transition spd="med"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9853"/>
      </p:ext>
    </p:extLst>
  </p:cSld>
  <p:clrMapOvr>
    <a:masterClrMapping/>
  </p:clrMapOvr>
  <p:transition spd="med"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6595"/>
      </p:ext>
    </p:extLst>
  </p:cSld>
  <p:clrMapOvr>
    <a:masterClrMapping/>
  </p:clrMapOvr>
  <p:transition spd="med"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80838"/>
      </p:ext>
    </p:extLst>
  </p:cSld>
  <p:clrMapOvr>
    <a:masterClrMapping/>
  </p:clrMapOvr>
  <p:transition spd="med"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26770"/>
      </p:ext>
    </p:extLst>
  </p:cSld>
  <p:clrMapOvr>
    <a:masterClrMapping/>
  </p:clrMapOvr>
  <p:transition spd="med"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1896"/>
      </p:ext>
    </p:extLst>
  </p:cSld>
  <p:clrMapOvr>
    <a:masterClrMapping/>
  </p:clrMapOvr>
  <p:transition spd="med"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00537"/>
      </p:ext>
    </p:extLst>
  </p:cSld>
  <p:clrMapOvr>
    <a:masterClrMapping/>
  </p:clrMapOvr>
  <p:transition spd="med"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3771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71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8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508D-1E34-4540-9A33-8E2FA3AA50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C56C-BBDC-4DD7-AD48-97D500C6A0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50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7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94CD-795C-4053-BFEC-8CC00BECC25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17.02.2021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4D86-3638-49B1-92D0-19002B0A30F7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3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3.xml"/><Relationship Id="rId1" Type="http://schemas.openxmlformats.org/officeDocument/2006/relationships/audio" Target="file:///C:\Users\kurs\Desktop\&#1074;&#1088;&#1077;&#1084;&#1077;&#1085;&#1072;%20&#1075;&#1086;&#1076;&#1072;\&#1042;&#1072;&#1085;&#1077;&#1089;&#1089;&#1072;%20&#1052;&#1077;&#1081;%20-%20&#1042;&#1080;&#1074;&#1072;&#1083;&#1100;&#1076;&#1080;%20&#1074;&#1088;&#1077;&#1084;&#1077;&#1085;&#1072;%20&#1075;&#1086;&#1076;&#1072;-&#1079;&#1080;&#1084;&#1072;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84.xml"/><Relationship Id="rId1" Type="http://schemas.openxmlformats.org/officeDocument/2006/relationships/audio" Target="file:///C:\Users\kurs\Desktop\&#1074;&#1088;&#1077;&#1084;&#1077;&#1085;&#1072;%20&#1075;&#1086;&#1076;&#1072;\&#1042;&#1072;&#1085;&#1077;&#1089;&#1089;&#1072;%20&#1052;&#1077;&#1081;%20-%20&#1042;&#1080;&#1074;&#1072;&#1083;&#1100;&#1076;&#1080;-&#1042;&#1088;&#1077;&#1084;&#1077;&#1085;&#1072;%20&#1075;&#1086;&#1076;&#1072;(&#1074;&#1077;&#1089;&#1085;&#1072;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95.xml"/><Relationship Id="rId1" Type="http://schemas.openxmlformats.org/officeDocument/2006/relationships/audio" Target="file:///C:\Users\kurs\Desktop\&#1074;&#1088;&#1077;&#1084;&#1077;&#1085;&#1072;%20&#1075;&#1086;&#1076;&#1072;\&#1042;&#1080;&#1074;&#1072;&#1083;&#1100;&#1076;&#1080;%20(&#1042;&#1072;&#1085;&#1077;&#1089;&#1089;&#1072;%20&#1052;&#1077;&#1081;)%20-%20&#1042;&#1088;&#1077;&#1084;&#1077;&#1085;&#1072;%20&#1075;&#1086;&#1076;&#1072;.%20&#1051;&#1077;&#1090;&#1086;.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06.xml"/><Relationship Id="rId1" Type="http://schemas.openxmlformats.org/officeDocument/2006/relationships/audio" Target="file:///C:\Users\kurs\Desktop\&#1074;&#1088;&#1077;&#1084;&#1077;&#1085;&#1072;%20&#1075;&#1086;&#1076;&#1072;\&#1042;&#1072;&#1085;&#1077;&#1089;&#1089;&#1072;%20&#1052;&#1077;&#1081;%20-%20&#1042;&#1080;&#1074;&#1072;&#1083;&#1100;&#1076;&#1080;-&#1042;&#1088;&#1077;&#1084;&#1077;&#1085;&#1072;%20&#1075;&#1086;&#1076;&#1072;(&#1086;&#1089;&#1077;&#1085;&#1100;).mp3" TargetMode="External"/><Relationship Id="rId5" Type="http://schemas.openxmlformats.org/officeDocument/2006/relationships/slide" Target="slide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gif"/><Relationship Id="rId7" Type="http://schemas.openxmlformats.org/officeDocument/2006/relationships/image" Target="../media/image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8;&#1084;&#1087;&#1091;&#1083;&#1100;&#1089;\Desktop\&#1044;&#1086;&#1082;&#1091;&#1084;&#1077;&#1085;&#1090;&#1099;%20&#1054;.&#1048;.&#1052;&#1077;&#1076;&#1074;&#1077;&#1076;&#1077;&#1074;&#1086;&#1081;%20&#1085;&#1072;%20&#1082;&#1086;&#1085;&#1082;&#1091;&#1088;&#1089;\Zvuki_SHantarama_-_Polet_dushi_(xMuzic.me).mp3" TargetMode="Externa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www.logoped.ru</a:t>
            </a:r>
          </a:p>
        </p:txBody>
      </p:sp>
      <p:pic>
        <p:nvPicPr>
          <p:cNvPr id="49157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031"/>
            <a:ext cx="8784976" cy="644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Arial"/>
              <a:ea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МДОУ «Детский сад №1 «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Деши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»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с.Рошни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-Чу»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ПРЕЗЕНТАЦИЯ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непосредственно-образовательной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деятельности по математическому развитию  «Путешествие в Звездную страну»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в средней группе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 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Выполнила: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Магамадова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Аминат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/>
                <a:ea typeface="Times New Roman"/>
              </a:rPr>
              <a:t>Арбиевна</a:t>
            </a:r>
            <a:endParaRPr lang="ru-RU" sz="2000" dirty="0">
              <a:solidFill>
                <a:srgbClr val="FFFF00"/>
              </a:solidFill>
              <a:latin typeface="Arial"/>
              <a:ea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2021 год.</a:t>
            </a:r>
            <a:endParaRPr lang="ru-RU" sz="2000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235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628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628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628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628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«Звездочки и облачко</a:t>
            </a:r>
            <a:r>
              <a:rPr lang="ru-RU" sz="3200" b="1" dirty="0" smtClean="0">
                <a:solidFill>
                  <a:schemeClr val="bg1"/>
                </a:solidFill>
              </a:rPr>
              <a:t>"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561ca09c73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220" y="2821049"/>
            <a:ext cx="2190812" cy="12159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03" y="522443"/>
            <a:ext cx="2016224" cy="1119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023568"/>
            <a:ext cx="2379120" cy="1320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63" y="274638"/>
            <a:ext cx="2462720" cy="1366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46" y="3561268"/>
            <a:ext cx="1199701" cy="1238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520" y="1751224"/>
            <a:ext cx="1170383" cy="1208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903" y="4240171"/>
            <a:ext cx="1398390" cy="1443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5043" y="1572014"/>
            <a:ext cx="1517577" cy="1566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203" y="3456107"/>
            <a:ext cx="1320721" cy="13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561ca09c73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9" y="1692276"/>
            <a:ext cx="1657709" cy="1021352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649914"/>
            <a:ext cx="1863989" cy="103451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73" y="1692276"/>
            <a:ext cx="1863989" cy="103451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76" y="1679114"/>
            <a:ext cx="1863989" cy="103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24700"/>
            <a:ext cx="1123260" cy="1159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139" y="2726897"/>
            <a:ext cx="1123260" cy="1159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42" y="2684428"/>
            <a:ext cx="1123260" cy="11595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0" y="2684428"/>
            <a:ext cx="1123260" cy="11595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70" y="2722789"/>
            <a:ext cx="1123260" cy="1159578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88" y="1649914"/>
            <a:ext cx="1863989" cy="10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561ca09c73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9" y="1692276"/>
            <a:ext cx="1657709" cy="1021352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649914"/>
            <a:ext cx="1863989" cy="103451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73" y="1692276"/>
            <a:ext cx="1863989" cy="1034514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576" y="1679114"/>
            <a:ext cx="1863989" cy="1034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24700"/>
            <a:ext cx="1123260" cy="1159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139" y="2726897"/>
            <a:ext cx="1123260" cy="1159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42" y="2684428"/>
            <a:ext cx="1123260" cy="11595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0" y="2684428"/>
            <a:ext cx="1123260" cy="11595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370" y="2722789"/>
            <a:ext cx="1123260" cy="11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748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r>
              <a:rPr lang="ru-RU" sz="3200" b="1" dirty="0" smtClean="0">
                <a:solidFill>
                  <a:schemeClr val="bg1"/>
                </a:solidFill>
              </a:rPr>
              <a:t>"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www.logoped.ru</a:t>
            </a:r>
          </a:p>
        </p:txBody>
      </p:sp>
      <p:pic>
        <p:nvPicPr>
          <p:cNvPr id="49157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" y="-354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6031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Цель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</a:rPr>
              <a:t>: : закрепление знаний детей о количественном и порядковом счете, названия геометрических фигур, временных </a:t>
            </a:r>
            <a:r>
              <a:rPr lang="ru-RU" sz="20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представлений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FF00"/>
                </a:solidFill>
                <a:latin typeface="Arial"/>
                <a:ea typeface="Arial"/>
              </a:rPr>
              <a:t>     Программные </a:t>
            </a: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задачи: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 -Закрепление знаний прямого счета  в пределах  пяти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- Умение находить последующее и предыдущее число от названного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 -Продолжать учить  соотносить цифру с количеством предметов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 - Различать количественный и порядковый счет в пределах 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 - Продолжать учить составлять фигуру из геометрических фигур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 - Закрепление знаний в названии  времен года,  времени суток, названия геометрических фигур.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- Формировать умение доброжелательного отношения  друг к другу;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- Упражнять в умении высказывать свое мнение, не перебивая сверстников;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FF00"/>
                </a:solidFill>
                <a:latin typeface="Arial"/>
                <a:ea typeface="Arial"/>
              </a:rPr>
              <a:t>- Поддерживать во время непосредственно-образовательной деятельности позитивное настроение.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FFFF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01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части суток</a:t>
            </a:r>
            <a:r>
              <a:rPr lang="ru-RU" sz="3200" b="1" dirty="0" smtClean="0">
                <a:solidFill>
                  <a:schemeClr val="bg1"/>
                </a:solidFill>
              </a:rPr>
              <a:t>"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 время просыпаться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Всем вам нужно, детвора.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Зубки чистить, одеваться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детский сад идти пора.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мпульс\Desktop\Новая папка (15)\5459_0c940df4b25fc02b910a86e0b2aa6d3e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143380"/>
            <a:ext cx="3500462" cy="2509181"/>
          </a:xfrm>
          <a:prstGeom prst="rect">
            <a:avLst/>
          </a:prstGeom>
          <a:noFill/>
        </p:spPr>
      </p:pic>
      <p:pic>
        <p:nvPicPr>
          <p:cNvPr id="1027" name="Picture 3" descr="C:\Users\Импульс\Desktop\Новая папка (15)\5459_d03abd4965a09b1dea231c93141e9394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857364"/>
            <a:ext cx="2814644" cy="4022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67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 descr="C:\Users\Импульс\Desktop\125799494_5111852_Yt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2450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642918"/>
            <a:ext cx="8615362" cy="3883045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 это время, все мы в деле.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Труд, занятия у нас.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На прогулку тоже ходит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Вместе весь наш детский   сад.</a:t>
            </a:r>
          </a:p>
          <a:p>
            <a:pPr algn="ctr">
              <a:buNone/>
            </a:pP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мпульс\Desktop\Новая папка (15)\5459_e1a1e93b3e94f35c3f827401bba878fb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3612" y="3643314"/>
            <a:ext cx="4290388" cy="3000372"/>
          </a:xfrm>
          <a:prstGeom prst="rect">
            <a:avLst/>
          </a:prstGeom>
          <a:noFill/>
        </p:spPr>
      </p:pic>
      <p:pic>
        <p:nvPicPr>
          <p:cNvPr id="2051" name="Picture 3" descr="C:\Users\Импульс\Desktop\Новая папка (15)\5459_673fd8cd58414719c5e0c3d64148552c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796498" cy="2852744"/>
          </a:xfrm>
          <a:prstGeom prst="rect">
            <a:avLst/>
          </a:prstGeom>
          <a:noFill/>
        </p:spPr>
      </p:pic>
      <p:pic>
        <p:nvPicPr>
          <p:cNvPr id="2052" name="Picture 4" descr="C:\Users\Импульс\Desktop\Новая папка (15)\5459_2264173a440127ef64586a9b01c2d037.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2428892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67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мпульс\Desktop\Ден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976"/>
            <a:ext cx="6572296" cy="70573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67560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это время все мы дома,  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Папа с мамою пришли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Ужин вкусный приготовлен,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Книжку маме принеси.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Импульс\Desktop\549b88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3656409" cy="3768730"/>
          </a:xfrm>
          <a:prstGeom prst="rect">
            <a:avLst/>
          </a:prstGeom>
          <a:noFill/>
        </p:spPr>
      </p:pic>
      <p:pic>
        <p:nvPicPr>
          <p:cNvPr id="3077" name="Picture 5" descr="C:\Users\Импульс\Desktop\rech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57203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67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89999">
              <a:srgbClr val="FF0000">
                <a:alpha val="47000"/>
              </a:srgbClr>
            </a:gs>
            <a:gs pos="100000">
              <a:srgbClr val="FF82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Импульс\Desktop\Веч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02846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Это время, время сна.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Темнота и тишина.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Лишь в углу трещит сверчок,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Прыгнув печи под бочок.</a:t>
            </a:r>
          </a:p>
          <a:p>
            <a:endParaRPr lang="ru-RU" dirty="0"/>
          </a:p>
        </p:txBody>
      </p:sp>
      <p:pic>
        <p:nvPicPr>
          <p:cNvPr id="4098" name="Picture 2" descr="C:\Users\Импульс\Desktop\Новая папка (15)\5459_ee9fe257e9880f0a4ef0d2e67dc41849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214686"/>
            <a:ext cx="4714908" cy="331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89999">
              <a:srgbClr val="FF0000">
                <a:alpha val="47000"/>
              </a:srgbClr>
            </a:gs>
            <a:gs pos="100000">
              <a:srgbClr val="FF82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7890" name="Picture 2" descr="C:\Users\Импульс\Desktop\Но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-69298"/>
            <a:ext cx="6912768" cy="692729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неразгаданных загадок</a:t>
            </a:r>
            <a:r>
              <a:rPr lang="ru-RU" sz="3200" b="1" dirty="0" smtClean="0">
                <a:solidFill>
                  <a:schemeClr val="bg1"/>
                </a:solidFill>
              </a:rPr>
              <a:t>"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561ca09c73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404664"/>
            <a:ext cx="5544616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574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7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84784"/>
            <a:ext cx="604867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59832" y="4046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Зима</a:t>
            </a:r>
            <a:endParaRPr lang="ru-RU" sz="3600" b="1" dirty="0">
              <a:ln w="11430"/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8840"/>
            <a:ext cx="298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Снег на полях, 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Лед на водах,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Вьюга гуляет.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Когда это бывает?</a:t>
            </a:r>
          </a:p>
          <a:p>
            <a:endParaRPr lang="ru-RU" sz="2400" dirty="0" smtClean="0">
              <a:solidFill>
                <a:prstClr val="white"/>
              </a:solidFill>
            </a:endParaRPr>
          </a:p>
          <a:p>
            <a:endParaRPr lang="ru-RU" sz="2400" dirty="0" smtClean="0">
              <a:solidFill>
                <a:prstClr val="white"/>
              </a:solidFill>
            </a:endParaRPr>
          </a:p>
        </p:txBody>
      </p:sp>
      <p:pic>
        <p:nvPicPr>
          <p:cNvPr id="5" name="Ванесса Мей - Вивальди времена года-зи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187624" y="623731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6578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Весна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3" name="Рисунок 2" descr="wpapers_ru_Вес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7797" y="1412776"/>
            <a:ext cx="614468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Ванесса Мей - Вивальди-Времена года(весн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Тает снег, звенят ручьи, Все сильней потоки. И летят уже грачи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К нам из стран далеких.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87624" y="623731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72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33265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Лето</a:t>
            </a:r>
          </a:p>
        </p:txBody>
      </p:sp>
      <p:pic>
        <p:nvPicPr>
          <p:cNvPr id="3" name="Рисунок 2" descr="1357324626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30778"/>
            <a:ext cx="6192688" cy="5238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Можно купаться и рыбу ловить,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Можно по лесу с корзиной бродить,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Бегать по лужам под дождикам теплым 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 не бояться до нитки промокнуть.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Вивальди (Ванесса Мей) - Времена года. Лето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87624" y="623731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337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Осень</a:t>
            </a:r>
            <a:endParaRPr lang="ru-RU" sz="3600" dirty="0">
              <a:solidFill>
                <a:prstClr val="white"/>
              </a:solidFill>
            </a:endParaRPr>
          </a:p>
        </p:txBody>
      </p:sp>
      <p:pic>
        <p:nvPicPr>
          <p:cNvPr id="3" name="Рисунок 2" descr="214048-sve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633670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41277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     Утром мы во двор идем-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Листья сыплются дождем,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Под ногами шелестят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 летят ,</a:t>
            </a:r>
            <a:r>
              <a:rPr lang="ru-RU" dirty="0" err="1" smtClean="0">
                <a:solidFill>
                  <a:prstClr val="white"/>
                </a:solidFill>
              </a:rPr>
              <a:t>летят,летят</a:t>
            </a:r>
            <a:r>
              <a:rPr lang="ru-RU" dirty="0" smtClean="0">
                <a:solidFill>
                  <a:prstClr val="white"/>
                </a:solidFill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Ванесса Мей - Вивальди-Времена года(осен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187624" y="623731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501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принцессы</a:t>
            </a:r>
            <a:r>
              <a:rPr lang="ru-RU" sz="3200" b="1" dirty="0" smtClean="0">
                <a:solidFill>
                  <a:schemeClr val="bg1"/>
                </a:solidFill>
              </a:rPr>
              <a:t>"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11\Desktop\Воспитатель года 2021\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1"/>
            <a:ext cx="6667201" cy="65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конечная звезда 9"/>
          <p:cNvSpPr/>
          <p:nvPr/>
        </p:nvSpPr>
        <p:spPr>
          <a:xfrm>
            <a:off x="3857620" y="1071546"/>
            <a:ext cx="1428760" cy="12858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1214414" y="2285992"/>
            <a:ext cx="1428760" cy="1285884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429124" y="4143380"/>
            <a:ext cx="1428760" cy="128588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214554"/>
            <a:ext cx="1428760" cy="1285884"/>
          </a:xfrm>
          <a:prstGeom prst="star5">
            <a:avLst/>
          </a:prstGeom>
          <a:solidFill>
            <a:srgbClr val="F18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602"/>
      </p:ext>
    </p:extLst>
  </p:cSld>
  <p:clrMapOvr>
    <a:masterClrMapping/>
  </p:clrMapOvr>
  <p:transition advTm="1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5292080" y="404664"/>
            <a:ext cx="1008112" cy="86409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771800" y="1425487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844887" y="2132856"/>
            <a:ext cx="1008112" cy="864096"/>
          </a:xfrm>
          <a:prstGeom prst="star5">
            <a:avLst/>
          </a:prstGeom>
          <a:solidFill>
            <a:srgbClr val="E63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704112" y="637591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721894" y="2852936"/>
            <a:ext cx="1008112" cy="86409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43608" y="3068960"/>
            <a:ext cx="1008112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101208" y="3933056"/>
            <a:ext cx="1008112" cy="86409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222976" y="5013176"/>
            <a:ext cx="1008112" cy="864096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799182" y="5553879"/>
            <a:ext cx="1008112" cy="86409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55576" y="5229200"/>
            <a:ext cx="1008112" cy="864096"/>
          </a:xfrm>
          <a:prstGeom prst="star5">
            <a:avLst/>
          </a:prstGeom>
          <a:solidFill>
            <a:srgbClr val="E63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5576" y="561391"/>
            <a:ext cx="1008112" cy="864096"/>
          </a:xfrm>
          <a:prstGeom prst="star5">
            <a:avLst/>
          </a:prstGeom>
          <a:solidFill>
            <a:srgbClr val="E63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096816" y="3445091"/>
            <a:ext cx="1008112" cy="86409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854555" y="5955635"/>
            <a:ext cx="288032" cy="3536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290934" y="4737855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578966" y="2996952"/>
            <a:ext cx="288032" cy="275321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79512" y="1364026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243327" y="1820956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874298" y="1138739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416289" y="718118"/>
            <a:ext cx="288032" cy="275321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6934944" y="3496951"/>
            <a:ext cx="288032" cy="2753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4101006" y="2974909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2262808" y="5955635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3600872" y="4797152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502701" y="304323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6331429" y="2715275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8515333" y="2166662"/>
            <a:ext cx="288032" cy="275321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8515333" y="6131497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1763688" y="1719874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6475445" y="5054959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323528" y="3501008"/>
            <a:ext cx="288032" cy="275321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3743467" y="580457"/>
            <a:ext cx="288032" cy="2753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467544" y="4780384"/>
            <a:ext cx="288032" cy="27532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143240" y="3429000"/>
            <a:ext cx="1008112" cy="86409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5357818" y="357166"/>
            <a:ext cx="1008112" cy="86409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7253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документы\ДЕТСКИЙ САД СОЛНЫШКО\открытое занятие по матем и всё для него\оле\0_90f24_e9a7fd99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20342" cy="43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08" y="5087280"/>
            <a:ext cx="1156320" cy="1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87" y="811560"/>
            <a:ext cx="961256" cy="9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86918"/>
            <a:ext cx="1186298" cy="11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75928"/>
            <a:ext cx="880864" cy="8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76650"/>
            <a:ext cx="1044302" cy="10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документы\ДЕТСКИЙ САД СОЛНЫШКО\открытое занятие по матем и всё для него\оле\0_90f24_e9a7fd99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06" y="-1107504"/>
            <a:ext cx="3020342" cy="43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277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08728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6" y="31051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58" y="4310027"/>
            <a:ext cx="1838491" cy="22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08293"/>
            <a:ext cx="1673269" cy="20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38" y="0"/>
            <a:ext cx="2274627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81" y="4488252"/>
            <a:ext cx="2013370" cy="24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75" y="-329961"/>
            <a:ext cx="1960612" cy="23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96" y="2130687"/>
            <a:ext cx="1794305" cy="21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33902"/>
            <a:ext cx="2118746" cy="25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78" y="2272878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11" y="5225628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6" y="3015058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0401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E:\документы\ДЕТСКИЙ САД СОЛНЫШКО\открытое занятие по матем и всё для него\оле\48829784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8" y="-4626"/>
            <a:ext cx="1632372" cy="16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E:\документы\ДЕТСКИЙ САД СОЛНЫШКО\открытое занятие по матем и всё для него\оле\3497093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43" y="847644"/>
            <a:ext cx="1186298" cy="11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:\документы\ДЕТСКИЙ САД СОЛНЫШКО\открытое занятие по матем и всё для него\оле\8232056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36" y="2419706"/>
            <a:ext cx="1779095" cy="1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 descr="E:\документы\ДЕТСКИЙ САД СОЛНЫШКО\открытое занятие по матем и всё для него\оле\8232056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95" y="-338302"/>
            <a:ext cx="1779095" cy="1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5" descr="E:\документы\ДЕТСКИЙ САД СОЛНЫШКО\открытое занятие по матем и всё для него\оле\8232056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32" y="4109114"/>
            <a:ext cx="1779095" cy="1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E:\документы\ДЕТСКИЙ САД СОЛНЫШКО\открытое занятие по матем и всё для него\оле\8232056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00" y="5152266"/>
            <a:ext cx="1779095" cy="1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E:\документы\ДЕТСКИЙ САД СОЛНЫШКО\открытое занятие по матем и всё для него\оле\8232056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71" y="3784435"/>
            <a:ext cx="1779095" cy="17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9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30" y="2513187"/>
            <a:ext cx="2118746" cy="25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9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8" y="4324349"/>
            <a:ext cx="2118746" cy="25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-740995"/>
            <a:ext cx="4066365" cy="4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68" y="-22841"/>
            <a:ext cx="4066365" cy="4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696" y="330280"/>
            <a:ext cx="4066365" cy="4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26" y="3207270"/>
            <a:ext cx="4066365" cy="4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15" y="1276070"/>
            <a:ext cx="4066365" cy="40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28" y="2349463"/>
            <a:ext cx="4066365" cy="30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333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827584" y="2492896"/>
            <a:ext cx="4284000" cy="29523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99592" y="2604587"/>
            <a:ext cx="4211992" cy="298465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9" name="Picture 5" descr="E:\документы\ДЕТСКИЙ САД СОЛНЫШКО\открытое занятие по матем и всё для него\оле\46142407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52066"/>
            <a:ext cx="6570638" cy="57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3275856" y="980728"/>
            <a:ext cx="3456384" cy="3456384"/>
            <a:chOff x="340" y="1253"/>
            <a:chExt cx="635" cy="590"/>
          </a:xfrm>
          <a:blipFill>
            <a:blip r:embed="rId4"/>
            <a:tile tx="0" ty="0" sx="100000" sy="100000" flip="none" algn="tl"/>
          </a:blipFill>
        </p:grpSpPr>
        <p:sp>
          <p:nvSpPr>
            <p:cNvPr id="21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9727298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" y="11520"/>
            <a:ext cx="1887885" cy="2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27" y="2636912"/>
            <a:ext cx="20306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0" y="3483538"/>
            <a:ext cx="1816838" cy="19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49549"/>
            <a:ext cx="2156324" cy="22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790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73" y="4058546"/>
            <a:ext cx="1790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14" y="-285960"/>
            <a:ext cx="2120984" cy="225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документы\ДЕТСКИЙ САД СОЛНЫШКО\открытое занятие по матем и всё для него\оле\367522480 - копия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69" y="975792"/>
            <a:ext cx="19629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0012"/>
            <a:ext cx="2739990" cy="32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3" y="117647"/>
            <a:ext cx="2284140" cy="33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5" y="748280"/>
            <a:ext cx="2580417" cy="3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30" y="3633544"/>
            <a:ext cx="2295836" cy="27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0" y="3969112"/>
            <a:ext cx="2592288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28" y="117647"/>
            <a:ext cx="2423845" cy="29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E:\документы\ДЕТСКИЙ САД СОЛНЫШКО\открытое занятие по матем и всё для него\оле\0_90ef2_78c72ce4_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37" y="728227"/>
            <a:ext cx="2323363" cy="27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59" y="-995983"/>
            <a:ext cx="3676412" cy="36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-624316"/>
            <a:ext cx="2705085" cy="27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495" y="131188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5" y="4365104"/>
            <a:ext cx="3605133" cy="360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6" y="193656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документы\ДЕТСКИЙ САД СОЛНЫШКО\открытое занятие по матем и всё для него\оле\0_90ef3_eaa7f0d9_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20" y="4428846"/>
            <a:ext cx="3639059" cy="36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9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мпульс\Desktop\thumb_l_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Zvuki_SHantarama_-_Polet_dushi_(xMuz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3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мпульс\Desktop\zoom_DLC-134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pic>
        <p:nvPicPr>
          <p:cNvPr id="1026" name="Picture 2" descr="C:\Users\Импульс\Desktop\hello_html_m1f83147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48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561ca09c733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4" y="0"/>
            <a:ext cx="9148718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2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9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В одной звездной стране жил-был царь со своей звездной царицей и дочкой – принцессой Звездочкой.  Решил он как-то все в своей стране пересчитать.  Летал, летал по небу, считал, считал… Вернулся домой, царица спрашивает – «Ну что?  Все пересчитал?» Не помнит царь!.. Рассердилась царица, а царь расстроился… Тогда  мудрый Звездочет говорит ему…  Как вы думаете, что посоветовал Звездочет?  А Звездочет ему говорит: «Чтобы не забыть, сколько  всего звезд, облачков, птиц и др., надо было  записать полученные при счете числа  с помощью цифр. Пересчитал и обозначь цифрой количество. Ведь цифра – это знак числа». Видно царь и цифр не знает!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4" y="39556"/>
            <a:ext cx="9144000" cy="67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мпульс\Desktop\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ree-sparkling-stars-on-blue-night-background_52-9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20688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"Пересчитай предметы</a:t>
            </a:r>
            <a:r>
              <a:rPr lang="ru-RU" sz="3200" b="1" dirty="0">
                <a:solidFill>
                  <a:schemeClr val="bg1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2460</TotalTime>
  <Words>453</Words>
  <Application>Microsoft Office PowerPoint</Application>
  <PresentationFormat>Экран (4:3)</PresentationFormat>
  <Paragraphs>99</Paragraphs>
  <Slides>42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Трек</vt:lpstr>
      <vt:lpstr>Тема Office</vt:lpstr>
      <vt:lpstr>1_Тема Office</vt:lpstr>
      <vt:lpstr>6_Тема Office</vt:lpstr>
      <vt:lpstr>7_Тема Office</vt:lpstr>
      <vt:lpstr>8_Тема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Microsoft</cp:lastModifiedBy>
  <cp:revision>284</cp:revision>
  <dcterms:created xsi:type="dcterms:W3CDTF">2015-02-07T19:29:17Z</dcterms:created>
  <dcterms:modified xsi:type="dcterms:W3CDTF">2021-02-17T11:05:39Z</dcterms:modified>
</cp:coreProperties>
</file>